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1" r:id="rId8"/>
    <p:sldId id="272" r:id="rId9"/>
    <p:sldId id="282" r:id="rId10"/>
    <p:sldId id="273" r:id="rId11"/>
    <p:sldId id="280" r:id="rId12"/>
    <p:sldId id="274" r:id="rId13"/>
    <p:sldId id="275" r:id="rId14"/>
    <p:sldId id="276" r:id="rId15"/>
    <p:sldId id="277" r:id="rId16"/>
    <p:sldId id="278" r:id="rId17"/>
    <p:sldId id="283" r:id="rId18"/>
    <p:sldId id="28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18892"/>
            <a:ext cx="9144000" cy="6876892"/>
          </a:xfrm>
          <a:prstGeom prst="rect">
            <a:avLst/>
          </a:prstGeom>
          <a:noFill/>
        </p:spPr>
      </p:pic>
      <p:sp>
        <p:nvSpPr>
          <p:cNvPr id="5" name="TextBox 4"/>
          <p:cNvSpPr txBox="1"/>
          <p:nvPr/>
        </p:nvSpPr>
        <p:spPr>
          <a:xfrm>
            <a:off x="1142976" y="357166"/>
            <a:ext cx="7572428" cy="769441"/>
          </a:xfrm>
          <a:prstGeom prst="rect">
            <a:avLst/>
          </a:prstGeom>
          <a:noFill/>
        </p:spPr>
        <p:txBody>
          <a:bodyPr wrap="square" rtlCol="0">
            <a:spAutoFit/>
          </a:bodyPr>
          <a:lstStyle/>
          <a:p>
            <a:pPr algn="ctr"/>
            <a:endParaRPr lang="ru-RU" sz="4400" dirty="0"/>
          </a:p>
        </p:txBody>
      </p:sp>
      <p:sp>
        <p:nvSpPr>
          <p:cNvPr id="7" name="Прямоугольник 6"/>
          <p:cNvSpPr/>
          <p:nvPr/>
        </p:nvSpPr>
        <p:spPr>
          <a:xfrm>
            <a:off x="428595" y="214290"/>
            <a:ext cx="8429685" cy="928694"/>
          </a:xfrm>
          <a:prstGeom prst="rect">
            <a:avLst/>
          </a:prstGeom>
          <a:noFill/>
        </p:spPr>
        <p:txBody>
          <a:bodyPr wrap="square" lIns="91440" tIns="45720" rIns="91440" bIns="45720">
            <a:spAutoFit/>
          </a:bodyPr>
          <a:lstStyle/>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История Олимпийских игр</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Прямоугольник 7"/>
          <p:cNvSpPr/>
          <p:nvPr/>
        </p:nvSpPr>
        <p:spPr>
          <a:xfrm>
            <a:off x="2111486" y="2967335"/>
            <a:ext cx="184731" cy="923330"/>
          </a:xfrm>
          <a:prstGeom prst="rect">
            <a:avLst/>
          </a:prstGeom>
          <a:noFill/>
        </p:spPr>
        <p:txBody>
          <a:bodyPr wrap="none" lIns="91440" tIns="45720" rIns="91440" bIns="45720">
            <a:spAutoFit/>
          </a:bodyPr>
          <a:lstStyle/>
          <a:p>
            <a:pPr algn="ct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Прямоугольник 8"/>
          <p:cNvSpPr/>
          <p:nvPr/>
        </p:nvSpPr>
        <p:spPr>
          <a:xfrm>
            <a:off x="214282" y="3214686"/>
            <a:ext cx="8643998" cy="1754326"/>
          </a:xfrm>
          <a:prstGeom prst="rect">
            <a:avLst/>
          </a:prstGeom>
          <a:noFill/>
        </p:spPr>
        <p:txBody>
          <a:bodyPr wrap="squar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Олимпийские игры в Сочи 2014 г</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2571736" y="5357826"/>
            <a:ext cx="4572032" cy="923330"/>
          </a:xfrm>
          <a:prstGeom prst="rect">
            <a:avLst/>
          </a:prstGeom>
          <a:noFill/>
        </p:spPr>
        <p:txBody>
          <a:bodyPr wrap="square" rtlCol="0">
            <a:spAutoFit/>
          </a:bodyPr>
          <a:lstStyle/>
          <a:p>
            <a:r>
              <a:rPr lang="ru-RU" i="1" dirty="0" smtClean="0"/>
              <a:t>Выполнила: инструктор по физической</a:t>
            </a:r>
          </a:p>
          <a:p>
            <a:r>
              <a:rPr lang="ru-RU" i="1" dirty="0" smtClean="0"/>
              <a:t>культуре МКДОУ Аннинский </a:t>
            </a:r>
            <a:r>
              <a:rPr lang="ru-RU" i="1" dirty="0" err="1" smtClean="0"/>
              <a:t>д</a:t>
            </a:r>
            <a:r>
              <a:rPr lang="ru-RU" i="1" dirty="0" smtClean="0"/>
              <a:t>/с ОРВ     «Росток»   </a:t>
            </a:r>
            <a:r>
              <a:rPr lang="ru-RU" i="1" dirty="0" err="1" smtClean="0"/>
              <a:t>Карязова</a:t>
            </a:r>
            <a:r>
              <a:rPr lang="ru-RU" i="1" dirty="0" smtClean="0"/>
              <a:t> Н.В.</a:t>
            </a:r>
            <a:endParaRPr lang="ru-RU"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0" y="-160735"/>
            <a:ext cx="9358312" cy="7018735"/>
          </a:xfrm>
          <a:prstGeom prst="rect">
            <a:avLst/>
          </a:prstGeom>
          <a:noFill/>
        </p:spPr>
      </p:pic>
      <p:pic>
        <p:nvPicPr>
          <p:cNvPr id="7" name="Рисунок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71604" y="1071546"/>
            <a:ext cx="4030865" cy="3929090"/>
          </a:xfrm>
          <a:prstGeom prst="rect">
            <a:avLst/>
          </a:prstGeom>
        </p:spPr>
      </p:pic>
      <p:sp>
        <p:nvSpPr>
          <p:cNvPr id="9" name="TextBox 8"/>
          <p:cNvSpPr txBox="1"/>
          <p:nvPr/>
        </p:nvSpPr>
        <p:spPr>
          <a:xfrm>
            <a:off x="2643174" y="714356"/>
            <a:ext cx="184731" cy="369332"/>
          </a:xfrm>
          <a:prstGeom prst="rect">
            <a:avLst/>
          </a:prstGeom>
          <a:noFill/>
        </p:spPr>
        <p:txBody>
          <a:bodyPr wrap="none" rtlCol="0">
            <a:spAutoFit/>
          </a:bodyPr>
          <a:lstStyle/>
          <a:p>
            <a:endParaRPr lang="ru-RU" dirty="0"/>
          </a:p>
        </p:txBody>
      </p:sp>
      <p:sp>
        <p:nvSpPr>
          <p:cNvPr id="10" name="TextBox 9"/>
          <p:cNvSpPr txBox="1"/>
          <p:nvPr/>
        </p:nvSpPr>
        <p:spPr>
          <a:xfrm>
            <a:off x="2571736" y="571480"/>
            <a:ext cx="4714908" cy="369332"/>
          </a:xfrm>
          <a:prstGeom prst="rect">
            <a:avLst/>
          </a:prstGeom>
          <a:noFill/>
        </p:spPr>
        <p:txBody>
          <a:bodyPr wrap="square" rtlCol="0">
            <a:spAutoFit/>
          </a:bodyPr>
          <a:lstStyle/>
          <a:p>
            <a:endParaRPr lang="ru-RU" dirty="0"/>
          </a:p>
        </p:txBody>
      </p:sp>
      <p:sp>
        <p:nvSpPr>
          <p:cNvPr id="11" name="TextBox 10"/>
          <p:cNvSpPr txBox="1"/>
          <p:nvPr/>
        </p:nvSpPr>
        <p:spPr>
          <a:xfrm>
            <a:off x="1857356" y="857232"/>
            <a:ext cx="184731" cy="369332"/>
          </a:xfrm>
          <a:prstGeom prst="rect">
            <a:avLst/>
          </a:prstGeom>
          <a:noFill/>
        </p:spPr>
        <p:txBody>
          <a:bodyPr wrap="none" rtlCol="0">
            <a:spAutoFit/>
          </a:bodyPr>
          <a:lstStyle/>
          <a:p>
            <a:endParaRPr lang="ru-RU" dirty="0"/>
          </a:p>
        </p:txBody>
      </p:sp>
      <p:sp>
        <p:nvSpPr>
          <p:cNvPr id="12" name="TextBox 11"/>
          <p:cNvSpPr txBox="1"/>
          <p:nvPr/>
        </p:nvSpPr>
        <p:spPr>
          <a:xfrm>
            <a:off x="1785918" y="357166"/>
            <a:ext cx="6357982" cy="707886"/>
          </a:xfrm>
          <a:prstGeom prst="rect">
            <a:avLst/>
          </a:prstGeom>
          <a:noFill/>
        </p:spPr>
        <p:txBody>
          <a:bodyPr wrap="square" rtlCol="0">
            <a:spAutoFit/>
          </a:bodyPr>
          <a:lstStyle/>
          <a:p>
            <a:r>
              <a:rPr lang="ru-RU" sz="4000" b="1" i="1" dirty="0" smtClean="0">
                <a:solidFill>
                  <a:srgbClr val="0070C0"/>
                </a:solidFill>
                <a:latin typeface="Times New Roman" pitchFamily="18" charset="0"/>
                <a:cs typeface="Times New Roman" pitchFamily="18" charset="0"/>
              </a:rPr>
              <a:t>Олимпийская символика</a:t>
            </a:r>
            <a:endParaRPr lang="ru-RU" sz="4000" b="1" i="1" dirty="0">
              <a:solidFill>
                <a:srgbClr val="0070C0"/>
              </a:solidFill>
              <a:latin typeface="Times New Roman" pitchFamily="18" charset="0"/>
              <a:cs typeface="Times New Roman" pitchFamily="18" charset="0"/>
            </a:endParaRPr>
          </a:p>
        </p:txBody>
      </p:sp>
      <p:sp>
        <p:nvSpPr>
          <p:cNvPr id="13" name="TextBox 12"/>
          <p:cNvSpPr txBox="1"/>
          <p:nvPr/>
        </p:nvSpPr>
        <p:spPr>
          <a:xfrm>
            <a:off x="2000232" y="5357826"/>
            <a:ext cx="7143768" cy="1015663"/>
          </a:xfrm>
          <a:prstGeom prst="rect">
            <a:avLst/>
          </a:prstGeom>
          <a:noFill/>
        </p:spPr>
        <p:txBody>
          <a:bodyPr wrap="square" rtlCol="0">
            <a:spAutoFit/>
          </a:bodyPr>
          <a:lstStyle/>
          <a:p>
            <a:pPr marL="45720" indent="0">
              <a:buFont typeface="Georgia" pitchFamily="18" charset="0"/>
              <a:buNone/>
            </a:pPr>
            <a:r>
              <a:rPr lang="ru-RU" sz="2000" b="1" i="1" dirty="0" smtClean="0">
                <a:solidFill>
                  <a:srgbClr val="0070C0"/>
                </a:solidFill>
                <a:latin typeface="Times New Roman" pitchFamily="18" charset="0"/>
                <a:cs typeface="Times New Roman" pitchFamily="18" charset="0"/>
              </a:rPr>
              <a:t>Девиз — </a:t>
            </a:r>
            <a:r>
              <a:rPr lang="ru-RU" sz="2000" b="1" i="1" dirty="0" err="1" smtClean="0">
                <a:solidFill>
                  <a:srgbClr val="0070C0"/>
                </a:solidFill>
                <a:latin typeface="Times New Roman" pitchFamily="18" charset="0"/>
                <a:cs typeface="Times New Roman" pitchFamily="18" charset="0"/>
              </a:rPr>
              <a:t>Citius</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Altius</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Fortius</a:t>
            </a:r>
            <a:r>
              <a:rPr lang="ru-RU" sz="2000" b="1" i="1" dirty="0" smtClean="0">
                <a:solidFill>
                  <a:srgbClr val="0070C0"/>
                </a:solidFill>
                <a:latin typeface="Times New Roman" pitchFamily="18" charset="0"/>
                <a:cs typeface="Times New Roman" pitchFamily="18" charset="0"/>
              </a:rPr>
              <a:t> (быстрее, выше, сильнее). </a:t>
            </a:r>
          </a:p>
          <a:p>
            <a:pPr marL="45720" indent="0">
              <a:buFont typeface="Georgia" pitchFamily="18" charset="0"/>
              <a:buNone/>
            </a:pPr>
            <a:r>
              <a:rPr lang="ru-RU" sz="2000" b="1" i="1" dirty="0" smtClean="0">
                <a:solidFill>
                  <a:srgbClr val="0070C0"/>
                </a:solidFill>
                <a:latin typeface="Times New Roman" pitchFamily="18" charset="0"/>
                <a:cs typeface="Times New Roman" pitchFamily="18" charset="0"/>
              </a:rPr>
              <a:t>Флаг — белое полотнище с олимпийскими кольцами, с 1920 поднимается на всех Играх</a:t>
            </a:r>
            <a:r>
              <a:rPr lang="ru-RU" sz="2000" b="1" dirty="0" smtClean="0">
                <a:solidFill>
                  <a:srgbClr val="0070C0"/>
                </a:solidFill>
                <a:latin typeface="Times New Roman" pitchFamily="18" charset="0"/>
                <a:cs typeface="Times New Roman" pitchFamily="18" charset="0"/>
              </a:rPr>
              <a:t>.</a:t>
            </a:r>
            <a:endParaRPr lang="ru-RU" sz="2000" b="1" dirty="0">
              <a:solidFill>
                <a:srgbClr val="0070C0"/>
              </a:solidFill>
              <a:latin typeface="Times New Roman" pitchFamily="18" charset="0"/>
              <a:cs typeface="Times New Roman" pitchFamily="18" charset="0"/>
            </a:endParaRPr>
          </a:p>
        </p:txBody>
      </p:sp>
      <p:sp>
        <p:nvSpPr>
          <p:cNvPr id="14" name="TextBox 13"/>
          <p:cNvSpPr txBox="1"/>
          <p:nvPr/>
        </p:nvSpPr>
        <p:spPr>
          <a:xfrm>
            <a:off x="5786445" y="1000108"/>
            <a:ext cx="3146539" cy="4401205"/>
          </a:xfrm>
          <a:prstGeom prst="rect">
            <a:avLst/>
          </a:prstGeom>
          <a:noFill/>
        </p:spPr>
        <p:txBody>
          <a:bodyPr wrap="square" rtlCol="0">
            <a:spAutoFit/>
          </a:bodyPr>
          <a:lstStyle/>
          <a:p>
            <a:r>
              <a:rPr lang="ru-RU" sz="2000" b="1" i="1" dirty="0" smtClean="0">
                <a:solidFill>
                  <a:srgbClr val="0070C0"/>
                </a:solidFill>
              </a:rPr>
              <a:t>Символ Олимпийских игр — пять скреплённых колец, символизирующих объединение пяти частей света в олимпийском движении, т. н. олимпийские кольца. Цвет колец в верхнем ряду — </a:t>
            </a:r>
            <a:r>
              <a:rPr lang="ru-RU" sz="2000" b="1" i="1" dirty="0" err="1" smtClean="0">
                <a:solidFill>
                  <a:srgbClr val="0070C0"/>
                </a:solidFill>
              </a:rPr>
              <a:t>голубой</a:t>
            </a:r>
            <a:r>
              <a:rPr lang="ru-RU" sz="2000" b="1" i="1" dirty="0" smtClean="0">
                <a:solidFill>
                  <a:srgbClr val="0070C0"/>
                </a:solidFill>
              </a:rPr>
              <a:t> для Европы, чёрный для Африки, красный для Америки, в нижнем ряду — жёлтый для Азии, зелёный для Австралии. </a:t>
            </a:r>
            <a:endParaRPr lang="ru-RU" sz="2000" b="1" i="1"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160735"/>
            <a:ext cx="9358312" cy="7018735"/>
          </a:xfrm>
          <a:prstGeom prst="rect">
            <a:avLst/>
          </a:prstGeom>
          <a:noFill/>
        </p:spPr>
      </p:pic>
      <p:pic>
        <p:nvPicPr>
          <p:cNvPr id="6" name="Рисунок 7" descr="Церемония зажжения олимпийского огня"/>
          <p:cNvPicPr>
            <a:picLocks noChangeAspect="1" noChangeArrowheads="1"/>
          </p:cNvPicPr>
          <p:nvPr/>
        </p:nvPicPr>
        <p:blipFill>
          <a:blip r:embed="rId4" cstate="print"/>
          <a:srcRect/>
          <a:stretch>
            <a:fillRect/>
          </a:stretch>
        </p:blipFill>
        <p:spPr bwMode="auto">
          <a:xfrm>
            <a:off x="1383314" y="1571612"/>
            <a:ext cx="4760322" cy="5248885"/>
          </a:xfrm>
          <a:prstGeom prst="rect">
            <a:avLst/>
          </a:prstGeom>
          <a:noFill/>
          <a:ln w="9525">
            <a:noFill/>
            <a:miter lim="800000"/>
            <a:headEnd/>
            <a:tailEnd/>
          </a:ln>
        </p:spPr>
      </p:pic>
      <p:sp>
        <p:nvSpPr>
          <p:cNvPr id="7" name="TextBox 6"/>
          <p:cNvSpPr txBox="1"/>
          <p:nvPr/>
        </p:nvSpPr>
        <p:spPr>
          <a:xfrm>
            <a:off x="7143768" y="1857364"/>
            <a:ext cx="184731" cy="369332"/>
          </a:xfrm>
          <a:prstGeom prst="rect">
            <a:avLst/>
          </a:prstGeom>
          <a:noFill/>
        </p:spPr>
        <p:txBody>
          <a:bodyPr wrap="none" rtlCol="0">
            <a:spAutoFit/>
          </a:bodyPr>
          <a:lstStyle/>
          <a:p>
            <a:endParaRPr lang="ru-RU" dirty="0"/>
          </a:p>
        </p:txBody>
      </p:sp>
      <p:sp>
        <p:nvSpPr>
          <p:cNvPr id="8" name="TextBox 7"/>
          <p:cNvSpPr txBox="1"/>
          <p:nvPr/>
        </p:nvSpPr>
        <p:spPr>
          <a:xfrm>
            <a:off x="7000892" y="1857364"/>
            <a:ext cx="1357322" cy="369332"/>
          </a:xfrm>
          <a:prstGeom prst="rect">
            <a:avLst/>
          </a:prstGeom>
          <a:noFill/>
        </p:spPr>
        <p:txBody>
          <a:bodyPr wrap="square" rtlCol="0">
            <a:spAutoFit/>
          </a:bodyPr>
          <a:lstStyle/>
          <a:p>
            <a:endParaRPr lang="ru-RU" dirty="0"/>
          </a:p>
        </p:txBody>
      </p:sp>
      <p:sp>
        <p:nvSpPr>
          <p:cNvPr id="9" name="TextBox 8"/>
          <p:cNvSpPr txBox="1"/>
          <p:nvPr/>
        </p:nvSpPr>
        <p:spPr>
          <a:xfrm>
            <a:off x="6215074" y="1928802"/>
            <a:ext cx="2928926" cy="3416320"/>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Олимпийский огонь является одним из главных символов Олимпийских игр. Его зажигали ещё в Древней Греции во время проведения игр.</a:t>
            </a:r>
            <a:r>
              <a:rPr lang="ru-RU" sz="2400" b="1" dirty="0" smtClean="0">
                <a:solidFill>
                  <a:schemeClr val="accent2">
                    <a:lumMod val="50000"/>
                  </a:schemeClr>
                </a:solidFill>
              </a:rPr>
              <a:t> </a:t>
            </a:r>
          </a:p>
          <a:p>
            <a:endParaRPr lang="ru-RU" sz="2400" b="1" i="1" dirty="0">
              <a:solidFill>
                <a:srgbClr val="0070C0"/>
              </a:solidFill>
              <a:latin typeface="Times New Roman" pitchFamily="18" charset="0"/>
              <a:cs typeface="Times New Roman" pitchFamily="18" charset="0"/>
            </a:endParaRPr>
          </a:p>
        </p:txBody>
      </p:sp>
      <p:sp>
        <p:nvSpPr>
          <p:cNvPr id="10" name="TextBox 9"/>
          <p:cNvSpPr txBox="1"/>
          <p:nvPr/>
        </p:nvSpPr>
        <p:spPr>
          <a:xfrm>
            <a:off x="1928794" y="500042"/>
            <a:ext cx="6215106" cy="769441"/>
          </a:xfrm>
          <a:prstGeom prst="rect">
            <a:avLst/>
          </a:prstGeom>
          <a:noFill/>
        </p:spPr>
        <p:txBody>
          <a:bodyPr wrap="square" rtlCol="0">
            <a:spAutoFit/>
          </a:bodyPr>
          <a:lstStyle/>
          <a:p>
            <a:r>
              <a:rPr lang="ru-RU" sz="4400" b="1" i="1" dirty="0" smtClean="0">
                <a:solidFill>
                  <a:srgbClr val="0070C0"/>
                </a:solidFill>
                <a:latin typeface="Times New Roman" pitchFamily="18" charset="0"/>
                <a:cs typeface="Times New Roman" pitchFamily="18" charset="0"/>
              </a:rPr>
              <a:t>Олимпийский огонь</a:t>
            </a:r>
            <a:endParaRPr lang="ru-RU" sz="4400" b="1" i="1" dirty="0">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0" y="0"/>
            <a:ext cx="9358312" cy="7018735"/>
          </a:xfrm>
          <a:prstGeom prst="rect">
            <a:avLst/>
          </a:prstGeom>
          <a:noFill/>
        </p:spPr>
      </p:pic>
      <p:pic>
        <p:nvPicPr>
          <p:cNvPr id="6" name="Содержимое 4" descr="Olimp_08.jpg"/>
          <p:cNvPicPr>
            <a:picLocks noChangeAspect="1"/>
          </p:cNvPicPr>
          <p:nvPr/>
        </p:nvPicPr>
        <p:blipFill>
          <a:blip r:embed="rId4" cstate="print"/>
          <a:srcRect/>
          <a:stretch>
            <a:fillRect/>
          </a:stretch>
        </p:blipFill>
        <p:spPr bwMode="auto">
          <a:xfrm>
            <a:off x="5357818" y="0"/>
            <a:ext cx="3786182" cy="4120257"/>
          </a:xfrm>
          <a:prstGeom prst="rect">
            <a:avLst/>
          </a:prstGeom>
          <a:noFill/>
          <a:ln w="9525">
            <a:noFill/>
            <a:miter lim="800000"/>
            <a:headEnd/>
            <a:tailEnd/>
          </a:ln>
        </p:spPr>
      </p:pic>
      <p:pic>
        <p:nvPicPr>
          <p:cNvPr id="7" name="Содержимое 7" descr="Olimp_10.jpg"/>
          <p:cNvPicPr>
            <a:picLocks noChangeAspect="1"/>
          </p:cNvPicPr>
          <p:nvPr/>
        </p:nvPicPr>
        <p:blipFill>
          <a:blip r:embed="rId5" cstate="print"/>
          <a:srcRect/>
          <a:stretch>
            <a:fillRect/>
          </a:stretch>
        </p:blipFill>
        <p:spPr bwMode="auto">
          <a:xfrm>
            <a:off x="1857356" y="2928935"/>
            <a:ext cx="3127138" cy="3929066"/>
          </a:xfrm>
          <a:prstGeom prst="rect">
            <a:avLst/>
          </a:prstGeom>
          <a:noFill/>
          <a:ln w="9525">
            <a:noFill/>
            <a:miter lim="800000"/>
            <a:headEnd/>
            <a:tailEnd/>
          </a:ln>
        </p:spPr>
      </p:pic>
      <p:pic>
        <p:nvPicPr>
          <p:cNvPr id="8" name="Содержимое 8" descr="Olimp_15.jpg"/>
          <p:cNvPicPr>
            <a:picLocks noChangeAspect="1"/>
          </p:cNvPicPr>
          <p:nvPr/>
        </p:nvPicPr>
        <p:blipFill>
          <a:blip r:embed="rId6" cstate="print"/>
          <a:srcRect/>
          <a:stretch>
            <a:fillRect/>
          </a:stretch>
        </p:blipFill>
        <p:spPr bwMode="auto">
          <a:xfrm>
            <a:off x="5214942" y="3232970"/>
            <a:ext cx="3071834" cy="3625030"/>
          </a:xfrm>
          <a:prstGeom prst="rect">
            <a:avLst/>
          </a:prstGeom>
          <a:noFill/>
          <a:ln w="9525">
            <a:noFill/>
            <a:miter lim="800000"/>
            <a:headEnd/>
            <a:tailEnd/>
          </a:ln>
        </p:spPr>
      </p:pic>
      <p:sp>
        <p:nvSpPr>
          <p:cNvPr id="9" name="TextBox 8"/>
          <p:cNvSpPr txBox="1"/>
          <p:nvPr/>
        </p:nvSpPr>
        <p:spPr>
          <a:xfrm>
            <a:off x="1000100" y="857233"/>
            <a:ext cx="4357718" cy="2246769"/>
          </a:xfrm>
          <a:prstGeom prst="rect">
            <a:avLst/>
          </a:prstGeom>
          <a:noFill/>
        </p:spPr>
        <p:txBody>
          <a:bodyPr wrap="square" rtlCol="0">
            <a:spAutoFit/>
          </a:bodyPr>
          <a:lstStyle/>
          <a:p>
            <a:r>
              <a:rPr lang="ru-RU" sz="2000" b="1" i="1" dirty="0" smtClean="0">
                <a:solidFill>
                  <a:srgbClr val="0070C0"/>
                </a:solidFill>
                <a:latin typeface="Times New Roman" pitchFamily="18" charset="0"/>
                <a:cs typeface="Times New Roman" pitchFamily="18" charset="0"/>
              </a:rPr>
              <a:t>Зажжённый в Олимпии огонь передаётся по эстафете к месту проведения игр.</a:t>
            </a:r>
          </a:p>
          <a:p>
            <a:r>
              <a:rPr lang="ru-RU" sz="2000" b="1" i="1" dirty="0" smtClean="0">
                <a:solidFill>
                  <a:srgbClr val="0070C0"/>
                </a:solidFill>
                <a:latin typeface="Times New Roman" pitchFamily="18" charset="0"/>
                <a:cs typeface="Times New Roman" pitchFamily="18" charset="0"/>
              </a:rPr>
              <a:t>Такая эстафета проходит по разным странам и континентам, по маленьким сёлам и большим городам.</a:t>
            </a:r>
            <a:endParaRPr lang="ru-RU" sz="2000" b="1" i="1" dirty="0">
              <a:solidFill>
                <a:srgbClr val="0070C0"/>
              </a:solidFill>
              <a:latin typeface="Times New Roman" pitchFamily="18" charset="0"/>
              <a:cs typeface="Times New Roman" pitchFamily="18" charset="0"/>
            </a:endParaRPr>
          </a:p>
        </p:txBody>
      </p:sp>
      <p:sp>
        <p:nvSpPr>
          <p:cNvPr id="10" name="TextBox 9"/>
          <p:cNvSpPr txBox="1"/>
          <p:nvPr/>
        </p:nvSpPr>
        <p:spPr>
          <a:xfrm>
            <a:off x="1000100" y="214290"/>
            <a:ext cx="4000528" cy="830997"/>
          </a:xfrm>
          <a:prstGeom prst="rect">
            <a:avLst/>
          </a:prstGeom>
          <a:noFill/>
        </p:spPr>
        <p:txBody>
          <a:bodyPr wrap="square" rtlCol="0">
            <a:spAutoFit/>
          </a:bodyPr>
          <a:lstStyle/>
          <a:p>
            <a:r>
              <a:rPr lang="ru-RU" sz="2400" b="1" i="1" dirty="0" smtClean="0">
                <a:solidFill>
                  <a:srgbClr val="0070C0"/>
                </a:solidFill>
              </a:rPr>
              <a:t>Эстафета Олимпийского огня</a:t>
            </a:r>
            <a:endParaRPr lang="ru-RU" sz="2400" b="1" i="1"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0"/>
            <a:ext cx="9358312" cy="7018735"/>
          </a:xfrm>
          <a:prstGeom prst="rect">
            <a:avLst/>
          </a:prstGeom>
          <a:noFill/>
        </p:spPr>
      </p:pic>
      <p:pic>
        <p:nvPicPr>
          <p:cNvPr id="6" name="Picture 5" descr="C:\Users\1\Desktop\картинки\6613.jpg"/>
          <p:cNvPicPr>
            <a:picLocks noChangeAspect="1" noChangeArrowheads="1"/>
          </p:cNvPicPr>
          <p:nvPr/>
        </p:nvPicPr>
        <p:blipFill>
          <a:blip r:embed="rId4" cstate="print"/>
          <a:srcRect/>
          <a:stretch>
            <a:fillRect/>
          </a:stretch>
        </p:blipFill>
        <p:spPr bwMode="auto">
          <a:xfrm flipH="1">
            <a:off x="1285852" y="1617524"/>
            <a:ext cx="4643470" cy="5240476"/>
          </a:xfrm>
          <a:prstGeom prst="rect">
            <a:avLst/>
          </a:prstGeom>
          <a:noFill/>
          <a:ln w="9525">
            <a:noFill/>
            <a:miter lim="800000"/>
            <a:headEnd/>
            <a:tailEnd/>
          </a:ln>
        </p:spPr>
      </p:pic>
      <p:sp>
        <p:nvSpPr>
          <p:cNvPr id="7" name="TextBox 6"/>
          <p:cNvSpPr txBox="1"/>
          <p:nvPr/>
        </p:nvSpPr>
        <p:spPr>
          <a:xfrm flipH="1">
            <a:off x="1714480" y="285728"/>
            <a:ext cx="6887631" cy="1200329"/>
          </a:xfrm>
          <a:prstGeom prst="rect">
            <a:avLst/>
          </a:prstGeom>
          <a:noFill/>
        </p:spPr>
        <p:txBody>
          <a:bodyPr wrap="square" rtlCol="0">
            <a:spAutoFit/>
          </a:bodyPr>
          <a:lstStyle/>
          <a:p>
            <a:r>
              <a:rPr lang="en-US" sz="3600" b="1" i="1" dirty="0" smtClean="0">
                <a:solidFill>
                  <a:srgbClr val="0070C0"/>
                </a:solidFill>
                <a:latin typeface="Times New Roman" pitchFamily="18" charset="0"/>
                <a:cs typeface="Times New Roman" pitchFamily="18" charset="0"/>
              </a:rPr>
              <a:t>XXII</a:t>
            </a:r>
            <a:r>
              <a:rPr lang="ru-RU" sz="3600" b="1" i="1" dirty="0" smtClean="0">
                <a:solidFill>
                  <a:srgbClr val="0070C0"/>
                </a:solidFill>
                <a:latin typeface="Times New Roman" pitchFamily="18" charset="0"/>
                <a:cs typeface="Times New Roman" pitchFamily="18" charset="0"/>
              </a:rPr>
              <a:t> Летние Олимпийские игры в Москве</a:t>
            </a:r>
            <a:endParaRPr lang="ru-RU" sz="3600" b="1" i="1" dirty="0">
              <a:solidFill>
                <a:srgbClr val="0070C0"/>
              </a:solidFill>
              <a:latin typeface="Times New Roman" pitchFamily="18" charset="0"/>
              <a:cs typeface="Times New Roman" pitchFamily="18" charset="0"/>
            </a:endParaRPr>
          </a:p>
        </p:txBody>
      </p:sp>
      <p:sp>
        <p:nvSpPr>
          <p:cNvPr id="8" name="TextBox 7"/>
          <p:cNvSpPr txBox="1"/>
          <p:nvPr/>
        </p:nvSpPr>
        <p:spPr>
          <a:xfrm>
            <a:off x="6143636" y="1857364"/>
            <a:ext cx="2643206" cy="3785652"/>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В 1980 году </a:t>
            </a:r>
            <a:r>
              <a:rPr lang="en-US" sz="2400" b="1" i="1" dirty="0" smtClean="0">
                <a:solidFill>
                  <a:srgbClr val="0070C0"/>
                </a:solidFill>
                <a:latin typeface="Times New Roman" pitchFamily="18" charset="0"/>
                <a:cs typeface="Times New Roman" pitchFamily="18" charset="0"/>
              </a:rPr>
              <a:t>XXII</a:t>
            </a:r>
            <a:r>
              <a:rPr lang="ru-RU" sz="2400" b="1" i="1" dirty="0" smtClean="0">
                <a:solidFill>
                  <a:srgbClr val="0070C0"/>
                </a:solidFill>
                <a:latin typeface="Times New Roman" pitchFamily="18" charset="0"/>
                <a:cs typeface="Times New Roman" pitchFamily="18" charset="0"/>
              </a:rPr>
              <a:t> летние Олимпийские игры проходили в Москве. Талисманом московских игр стал очень симпатичный медвежонок.</a:t>
            </a:r>
            <a:endParaRPr lang="ru-RU" sz="2400" b="1" i="1" dirty="0">
              <a:solidFill>
                <a:srgbClr val="0070C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0"/>
            <a:ext cx="9358312" cy="7018735"/>
          </a:xfrm>
          <a:prstGeom prst="rect">
            <a:avLst/>
          </a:prstGeom>
          <a:noFill/>
        </p:spPr>
      </p:pic>
      <p:pic>
        <p:nvPicPr>
          <p:cNvPr id="6" name="Содержимое 4" descr="London_2012_ZION-4.jpg"/>
          <p:cNvPicPr>
            <a:picLocks noChangeAspect="1"/>
          </p:cNvPicPr>
          <p:nvPr/>
        </p:nvPicPr>
        <p:blipFill>
          <a:blip r:embed="rId4" cstate="print"/>
          <a:stretch>
            <a:fillRect/>
          </a:stretch>
        </p:blipFill>
        <p:spPr>
          <a:xfrm>
            <a:off x="1142976" y="1745432"/>
            <a:ext cx="4429156" cy="5112568"/>
          </a:xfrm>
          <a:prstGeom prst="rect">
            <a:avLst/>
          </a:prstGeom>
        </p:spPr>
      </p:pic>
      <p:sp>
        <p:nvSpPr>
          <p:cNvPr id="7" name="TextBox 6"/>
          <p:cNvSpPr txBox="1"/>
          <p:nvPr/>
        </p:nvSpPr>
        <p:spPr>
          <a:xfrm>
            <a:off x="6000760" y="2143116"/>
            <a:ext cx="2500330" cy="369332"/>
          </a:xfrm>
          <a:prstGeom prst="rect">
            <a:avLst/>
          </a:prstGeom>
          <a:noFill/>
        </p:spPr>
        <p:txBody>
          <a:bodyPr wrap="square" rtlCol="0">
            <a:spAutoFit/>
          </a:bodyPr>
          <a:lstStyle/>
          <a:p>
            <a:endParaRPr lang="ru-RU" dirty="0"/>
          </a:p>
        </p:txBody>
      </p:sp>
      <p:sp>
        <p:nvSpPr>
          <p:cNvPr id="8" name="TextBox 7"/>
          <p:cNvSpPr txBox="1"/>
          <p:nvPr/>
        </p:nvSpPr>
        <p:spPr>
          <a:xfrm>
            <a:off x="6143636" y="2285992"/>
            <a:ext cx="2571768" cy="3416320"/>
          </a:xfrm>
          <a:prstGeom prst="rect">
            <a:avLst/>
          </a:prstGeom>
          <a:noFill/>
        </p:spPr>
        <p:txBody>
          <a:bodyPr wrap="square" rtlCol="0">
            <a:spAutoFit/>
          </a:bodyPr>
          <a:lstStyle/>
          <a:p>
            <a:r>
              <a:rPr lang="ru-RU" sz="2400" b="1" i="1" dirty="0" smtClean="0">
                <a:solidFill>
                  <a:srgbClr val="0070C0"/>
                </a:solidFill>
              </a:rPr>
              <a:t>Талисманом этих игр стали две одноглазые стальные капли.</a:t>
            </a:r>
          </a:p>
          <a:p>
            <a:r>
              <a:rPr lang="ru-RU" sz="2400" b="1" i="1" dirty="0" smtClean="0">
                <a:solidFill>
                  <a:srgbClr val="0070C0"/>
                </a:solidFill>
              </a:rPr>
              <a:t>Эти   летние олимпийские игры проходили в 2012 году в Лондоне.</a:t>
            </a:r>
            <a:endParaRPr lang="ru-RU" sz="2400" b="1" i="1" dirty="0">
              <a:solidFill>
                <a:srgbClr val="0070C0"/>
              </a:solidFill>
            </a:endParaRPr>
          </a:p>
        </p:txBody>
      </p:sp>
      <p:sp>
        <p:nvSpPr>
          <p:cNvPr id="9" name="TextBox 8"/>
          <p:cNvSpPr txBox="1"/>
          <p:nvPr/>
        </p:nvSpPr>
        <p:spPr>
          <a:xfrm>
            <a:off x="857224" y="214290"/>
            <a:ext cx="7715304" cy="1323439"/>
          </a:xfrm>
          <a:prstGeom prst="rect">
            <a:avLst/>
          </a:prstGeom>
          <a:noFill/>
        </p:spPr>
        <p:txBody>
          <a:bodyPr wrap="square" rtlCol="0">
            <a:spAutoFit/>
          </a:bodyPr>
          <a:lstStyle/>
          <a:p>
            <a:r>
              <a:rPr lang="ru-RU" sz="4000" b="1" i="1" dirty="0" smtClean="0">
                <a:solidFill>
                  <a:srgbClr val="0070C0"/>
                </a:solidFill>
                <a:cs typeface="Andalus" pitchFamily="18" charset="-78"/>
              </a:rPr>
              <a:t>Летние Олимпийские игры в Лондоне </a:t>
            </a:r>
            <a:endParaRPr lang="ru-RU" sz="4000" b="1" i="1" dirty="0">
              <a:solidFill>
                <a:srgbClr val="0070C0"/>
              </a:solidFill>
              <a:cs typeface="Andalus" pitchFamily="18"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0"/>
            <a:ext cx="9358312" cy="7018735"/>
          </a:xfrm>
          <a:prstGeom prst="rect">
            <a:avLst/>
          </a:prstGeom>
          <a:noFill/>
        </p:spPr>
      </p:pic>
      <p:pic>
        <p:nvPicPr>
          <p:cNvPr id="6" name="Рисунок 5" descr="Soch2014Talisman.jpg.jpg"/>
          <p:cNvPicPr>
            <a:picLocks noChangeAspect="1"/>
          </p:cNvPicPr>
          <p:nvPr/>
        </p:nvPicPr>
        <p:blipFill>
          <a:blip r:embed="rId4" cstate="print"/>
          <a:stretch>
            <a:fillRect/>
          </a:stretch>
        </p:blipFill>
        <p:spPr>
          <a:xfrm>
            <a:off x="3786182" y="1357298"/>
            <a:ext cx="5184576" cy="3929090"/>
          </a:xfrm>
          <a:prstGeom prst="rect">
            <a:avLst/>
          </a:prstGeom>
        </p:spPr>
      </p:pic>
      <p:sp>
        <p:nvSpPr>
          <p:cNvPr id="7" name="TextBox 6"/>
          <p:cNvSpPr txBox="1"/>
          <p:nvPr/>
        </p:nvSpPr>
        <p:spPr>
          <a:xfrm>
            <a:off x="1214414" y="500042"/>
            <a:ext cx="7429520" cy="1200329"/>
          </a:xfrm>
          <a:prstGeom prst="rect">
            <a:avLst/>
          </a:prstGeom>
          <a:noFill/>
        </p:spPr>
        <p:txBody>
          <a:bodyPr wrap="square" rtlCol="0">
            <a:spAutoFit/>
          </a:bodyPr>
          <a:lstStyle/>
          <a:p>
            <a:r>
              <a:rPr lang="ru-RU" sz="3600" b="1" i="1" dirty="0" smtClean="0">
                <a:solidFill>
                  <a:srgbClr val="0070C0"/>
                </a:solidFill>
                <a:latin typeface="Times New Roman" pitchFamily="18" charset="0"/>
                <a:cs typeface="Times New Roman" pitchFamily="18" charset="0"/>
              </a:rPr>
              <a:t>Зимние Олимпийские игры в Сочи 2014 года</a:t>
            </a:r>
            <a:endParaRPr lang="ru-RU" sz="3600" b="1" i="1" dirty="0">
              <a:solidFill>
                <a:srgbClr val="0070C0"/>
              </a:solidFill>
              <a:latin typeface="Times New Roman" pitchFamily="18" charset="0"/>
              <a:cs typeface="Times New Roman" pitchFamily="18" charset="0"/>
            </a:endParaRPr>
          </a:p>
        </p:txBody>
      </p:sp>
      <p:sp>
        <p:nvSpPr>
          <p:cNvPr id="11" name="TextBox 10"/>
          <p:cNvSpPr txBox="1"/>
          <p:nvPr/>
        </p:nvSpPr>
        <p:spPr>
          <a:xfrm>
            <a:off x="1214414" y="1928803"/>
            <a:ext cx="2857520" cy="3693319"/>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В 2014 году 7 января в городе Сочи начались Зимние олимпийские игры. Талисманом этих игр стали белый медведь, снежный барс и зайка.</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0"/>
            <a:ext cx="9358312" cy="7018735"/>
          </a:xfrm>
          <a:prstGeom prst="rect">
            <a:avLst/>
          </a:prstGeom>
          <a:noFill/>
        </p:spPr>
      </p:pic>
      <p:pic>
        <p:nvPicPr>
          <p:cNvPr id="6" name="Содержимое 4" descr="sochi_medali.jpg"/>
          <p:cNvPicPr>
            <a:picLocks noChangeAspect="1"/>
          </p:cNvPicPr>
          <p:nvPr/>
        </p:nvPicPr>
        <p:blipFill>
          <a:blip r:embed="rId4" cstate="print"/>
          <a:stretch>
            <a:fillRect/>
          </a:stretch>
        </p:blipFill>
        <p:spPr>
          <a:xfrm>
            <a:off x="1357290" y="1785926"/>
            <a:ext cx="4210180" cy="4572008"/>
          </a:xfrm>
          <a:prstGeom prst="rect">
            <a:avLst/>
          </a:prstGeom>
        </p:spPr>
      </p:pic>
      <p:sp>
        <p:nvSpPr>
          <p:cNvPr id="7" name="TextBox 6"/>
          <p:cNvSpPr txBox="1"/>
          <p:nvPr/>
        </p:nvSpPr>
        <p:spPr>
          <a:xfrm>
            <a:off x="5643570" y="1928802"/>
            <a:ext cx="3214710" cy="2308324"/>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Медали – самые важные трофеи , о которых мечтают спортсмены , которые участвуют в Олимпийских играх.</a:t>
            </a:r>
            <a:endParaRPr lang="ru-RU" sz="2400" b="1" i="1" dirty="0">
              <a:solidFill>
                <a:srgbClr val="0070C0"/>
              </a:solidFill>
              <a:latin typeface="Times New Roman" pitchFamily="18" charset="0"/>
              <a:cs typeface="Times New Roman" pitchFamily="18" charset="0"/>
            </a:endParaRPr>
          </a:p>
        </p:txBody>
      </p:sp>
      <p:sp>
        <p:nvSpPr>
          <p:cNvPr id="8" name="TextBox 7"/>
          <p:cNvSpPr txBox="1"/>
          <p:nvPr/>
        </p:nvSpPr>
        <p:spPr>
          <a:xfrm>
            <a:off x="1643042" y="285728"/>
            <a:ext cx="6715172" cy="769441"/>
          </a:xfrm>
          <a:prstGeom prst="rect">
            <a:avLst/>
          </a:prstGeom>
          <a:noFill/>
        </p:spPr>
        <p:txBody>
          <a:bodyPr wrap="square" rtlCol="0">
            <a:spAutoFit/>
          </a:bodyPr>
          <a:lstStyle/>
          <a:p>
            <a:r>
              <a:rPr lang="ru-RU" sz="4400" b="1" i="1" dirty="0" smtClean="0">
                <a:solidFill>
                  <a:srgbClr val="0070C0"/>
                </a:solidFill>
                <a:latin typeface="Times New Roman" pitchFamily="18" charset="0"/>
                <a:cs typeface="Times New Roman" pitchFamily="18" charset="0"/>
              </a:rPr>
              <a:t>Олимпийские медали</a:t>
            </a:r>
            <a:endParaRPr lang="ru-RU" sz="4400" b="1" i="1" dirty="0">
              <a:solidFill>
                <a:srgbClr val="0070C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0" y="0"/>
            <a:ext cx="9358312" cy="7018735"/>
          </a:xfrm>
          <a:prstGeom prst="rect">
            <a:avLst/>
          </a:prstGeom>
          <a:noFill/>
        </p:spPr>
      </p:pic>
      <p:pic>
        <p:nvPicPr>
          <p:cNvPr id="6" name="Содержимое 4" descr="1347390655_moments_of_the_london_2012_paralympic_games_01622_009.jpg"/>
          <p:cNvPicPr>
            <a:picLocks noChangeAspect="1"/>
          </p:cNvPicPr>
          <p:nvPr/>
        </p:nvPicPr>
        <p:blipFill>
          <a:blip r:embed="rId4" cstate="print"/>
          <a:stretch>
            <a:fillRect/>
          </a:stretch>
        </p:blipFill>
        <p:spPr>
          <a:xfrm>
            <a:off x="1285852" y="2714620"/>
            <a:ext cx="7858148" cy="4281557"/>
          </a:xfrm>
          <a:prstGeom prst="rect">
            <a:avLst/>
          </a:prstGeom>
        </p:spPr>
      </p:pic>
      <p:sp>
        <p:nvSpPr>
          <p:cNvPr id="7" name="TextBox 6"/>
          <p:cNvSpPr txBox="1"/>
          <p:nvPr/>
        </p:nvSpPr>
        <p:spPr>
          <a:xfrm>
            <a:off x="2143108" y="500042"/>
            <a:ext cx="6357982" cy="769441"/>
          </a:xfrm>
          <a:prstGeom prst="rect">
            <a:avLst/>
          </a:prstGeom>
          <a:noFill/>
        </p:spPr>
        <p:txBody>
          <a:bodyPr wrap="square" rtlCol="0">
            <a:spAutoFit/>
          </a:bodyPr>
          <a:lstStyle/>
          <a:p>
            <a:r>
              <a:rPr lang="ru-RU" sz="4400" dirty="0" err="1" smtClean="0">
                <a:solidFill>
                  <a:srgbClr val="0070C0"/>
                </a:solidFill>
                <a:latin typeface="Times New Roman" pitchFamily="18" charset="0"/>
                <a:cs typeface="Times New Roman" pitchFamily="18" charset="0"/>
              </a:rPr>
              <a:t>Параолимпийские</a:t>
            </a:r>
            <a:r>
              <a:rPr lang="ru-RU" sz="4400" dirty="0" smtClean="0">
                <a:solidFill>
                  <a:srgbClr val="0070C0"/>
                </a:solidFill>
                <a:latin typeface="Times New Roman" pitchFamily="18" charset="0"/>
                <a:cs typeface="Times New Roman" pitchFamily="18" charset="0"/>
              </a:rPr>
              <a:t> игры.</a:t>
            </a:r>
            <a:endParaRPr lang="ru-RU" sz="4400" dirty="0">
              <a:solidFill>
                <a:srgbClr val="0070C0"/>
              </a:solidFill>
              <a:latin typeface="Times New Roman" pitchFamily="18" charset="0"/>
              <a:cs typeface="Times New Roman" pitchFamily="18" charset="0"/>
            </a:endParaRPr>
          </a:p>
        </p:txBody>
      </p:sp>
      <p:sp>
        <p:nvSpPr>
          <p:cNvPr id="8" name="TextBox 7"/>
          <p:cNvSpPr txBox="1"/>
          <p:nvPr/>
        </p:nvSpPr>
        <p:spPr>
          <a:xfrm>
            <a:off x="2000232" y="1214422"/>
            <a:ext cx="4214842" cy="1200329"/>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Эти игры для людей с ограниченными возможностями</a:t>
            </a:r>
            <a:endParaRPr lang="ru-RU" sz="2400" i="1" dirty="0">
              <a:solidFill>
                <a:srgbClr val="0070C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0" y="0"/>
            <a:ext cx="9358312" cy="7018735"/>
          </a:xfrm>
          <a:prstGeom prst="rect">
            <a:avLst/>
          </a:prstGeom>
          <a:noFill/>
        </p:spPr>
      </p:pic>
      <p:pic>
        <p:nvPicPr>
          <p:cNvPr id="8" name="Содержимое 6" descr="301188_html_6fa45e0b.jpg"/>
          <p:cNvPicPr>
            <a:picLocks noChangeAspect="1"/>
          </p:cNvPicPr>
          <p:nvPr/>
        </p:nvPicPr>
        <p:blipFill>
          <a:blip r:embed="rId4" cstate="print"/>
          <a:stretch>
            <a:fillRect/>
          </a:stretch>
        </p:blipFill>
        <p:spPr>
          <a:xfrm>
            <a:off x="500034" y="2105472"/>
            <a:ext cx="3959749" cy="4752528"/>
          </a:xfrm>
          <a:prstGeom prst="rect">
            <a:avLst/>
          </a:prstGeom>
        </p:spPr>
      </p:pic>
      <p:pic>
        <p:nvPicPr>
          <p:cNvPr id="9" name="Содержимое 7" descr="301188_html_839bd9.jpg"/>
          <p:cNvPicPr>
            <a:picLocks noChangeAspect="1"/>
          </p:cNvPicPr>
          <p:nvPr/>
        </p:nvPicPr>
        <p:blipFill>
          <a:blip r:embed="rId5" cstate="print"/>
          <a:stretch>
            <a:fillRect/>
          </a:stretch>
        </p:blipFill>
        <p:spPr>
          <a:xfrm>
            <a:off x="4857752" y="2105472"/>
            <a:ext cx="3819940" cy="4752528"/>
          </a:xfrm>
          <a:prstGeom prst="rect">
            <a:avLst/>
          </a:prstGeom>
        </p:spPr>
      </p:pic>
      <p:sp>
        <p:nvSpPr>
          <p:cNvPr id="10" name="TextBox 9"/>
          <p:cNvSpPr txBox="1"/>
          <p:nvPr/>
        </p:nvSpPr>
        <p:spPr>
          <a:xfrm>
            <a:off x="1571604" y="1428736"/>
            <a:ext cx="1785950" cy="523220"/>
          </a:xfrm>
          <a:prstGeom prst="rect">
            <a:avLst/>
          </a:prstGeom>
          <a:noFill/>
        </p:spPr>
        <p:txBody>
          <a:bodyPr wrap="square" rtlCol="0">
            <a:spAutoFit/>
          </a:bodyPr>
          <a:lstStyle/>
          <a:p>
            <a:r>
              <a:rPr lang="ru-RU" sz="2800" b="1" i="1" dirty="0" smtClean="0"/>
              <a:t>Снежинка</a:t>
            </a:r>
            <a:endParaRPr lang="ru-RU" sz="2800" b="1" i="1" dirty="0"/>
          </a:p>
        </p:txBody>
      </p:sp>
      <p:sp>
        <p:nvSpPr>
          <p:cNvPr id="11" name="TextBox 10"/>
          <p:cNvSpPr txBox="1"/>
          <p:nvPr/>
        </p:nvSpPr>
        <p:spPr>
          <a:xfrm>
            <a:off x="5715008" y="1285860"/>
            <a:ext cx="2357454" cy="584775"/>
          </a:xfrm>
          <a:prstGeom prst="rect">
            <a:avLst/>
          </a:prstGeom>
          <a:noFill/>
        </p:spPr>
        <p:txBody>
          <a:bodyPr wrap="square" rtlCol="0">
            <a:spAutoFit/>
          </a:bodyPr>
          <a:lstStyle/>
          <a:p>
            <a:r>
              <a:rPr lang="ru-RU" sz="3200" b="1" i="1" dirty="0" smtClean="0">
                <a:latin typeface="Times New Roman" pitchFamily="18" charset="0"/>
                <a:cs typeface="Times New Roman" pitchFamily="18" charset="0"/>
              </a:rPr>
              <a:t>Лучик</a:t>
            </a:r>
            <a:endParaRPr lang="ru-RU" sz="3200" b="1" i="1" dirty="0">
              <a:latin typeface="Times New Roman" pitchFamily="18" charset="0"/>
              <a:cs typeface="Times New Roman" pitchFamily="18" charset="0"/>
            </a:endParaRPr>
          </a:p>
        </p:txBody>
      </p:sp>
      <p:sp>
        <p:nvSpPr>
          <p:cNvPr id="12" name="TextBox 11"/>
          <p:cNvSpPr txBox="1"/>
          <p:nvPr/>
        </p:nvSpPr>
        <p:spPr>
          <a:xfrm>
            <a:off x="1428728" y="357166"/>
            <a:ext cx="7215238" cy="646331"/>
          </a:xfrm>
          <a:prstGeom prst="rect">
            <a:avLst/>
          </a:prstGeom>
          <a:noFill/>
        </p:spPr>
        <p:txBody>
          <a:bodyPr wrap="square" rtlCol="0">
            <a:spAutoFit/>
          </a:bodyPr>
          <a:lstStyle/>
          <a:p>
            <a:r>
              <a:rPr lang="ru-RU" sz="3600" b="1" i="1" dirty="0" smtClean="0">
                <a:solidFill>
                  <a:srgbClr val="0070C0"/>
                </a:solidFill>
                <a:latin typeface="Times New Roman" pitchFamily="18" charset="0"/>
                <a:cs typeface="Times New Roman" pitchFamily="18" charset="0"/>
              </a:rPr>
              <a:t>Талисманы </a:t>
            </a:r>
            <a:r>
              <a:rPr lang="ru-RU" sz="3600" b="1" i="1" dirty="0" err="1" smtClean="0">
                <a:solidFill>
                  <a:srgbClr val="0070C0"/>
                </a:solidFill>
                <a:latin typeface="Times New Roman" pitchFamily="18" charset="0"/>
                <a:cs typeface="Times New Roman" pitchFamily="18" charset="0"/>
              </a:rPr>
              <a:t>параолимпийских</a:t>
            </a:r>
            <a:r>
              <a:rPr lang="ru-RU" sz="3600" b="1" i="1" dirty="0" smtClean="0">
                <a:solidFill>
                  <a:srgbClr val="0070C0"/>
                </a:solidFill>
                <a:latin typeface="Times New Roman" pitchFamily="18" charset="0"/>
                <a:cs typeface="Times New Roman" pitchFamily="18" charset="0"/>
              </a:rPr>
              <a:t> игр.</a:t>
            </a:r>
            <a:endParaRPr lang="ru-RU" sz="3600" b="1" i="1" dirty="0">
              <a:solidFill>
                <a:srgbClr val="0070C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1" y="-25"/>
            <a:ext cx="9358312" cy="7018735"/>
          </a:xfrm>
          <a:prstGeom prst="rect">
            <a:avLst/>
          </a:prstGeom>
          <a:noFill/>
        </p:spPr>
      </p:pic>
      <p:pic>
        <p:nvPicPr>
          <p:cNvPr id="6" name="Содержимое 4" descr="244z6te.jpg"/>
          <p:cNvPicPr>
            <a:picLocks noChangeAspect="1"/>
          </p:cNvPicPr>
          <p:nvPr/>
        </p:nvPicPr>
        <p:blipFill>
          <a:blip r:embed="rId4" cstate="print"/>
          <a:stretch>
            <a:fillRect/>
          </a:stretch>
        </p:blipFill>
        <p:spPr>
          <a:xfrm>
            <a:off x="1285852" y="1285860"/>
            <a:ext cx="4357718" cy="4806306"/>
          </a:xfrm>
          <a:prstGeom prst="rect">
            <a:avLst/>
          </a:prstGeom>
        </p:spPr>
      </p:pic>
      <p:sp>
        <p:nvSpPr>
          <p:cNvPr id="7" name="TextBox 6"/>
          <p:cNvSpPr txBox="1"/>
          <p:nvPr/>
        </p:nvSpPr>
        <p:spPr>
          <a:xfrm>
            <a:off x="2285984" y="285728"/>
            <a:ext cx="6143668" cy="646331"/>
          </a:xfrm>
          <a:prstGeom prst="rect">
            <a:avLst/>
          </a:prstGeom>
          <a:noFill/>
        </p:spPr>
        <p:txBody>
          <a:bodyPr wrap="square" rtlCol="0">
            <a:spAutoFit/>
          </a:bodyPr>
          <a:lstStyle/>
          <a:p>
            <a:r>
              <a:rPr lang="ru-RU" sz="3600" dirty="0" smtClean="0">
                <a:solidFill>
                  <a:schemeClr val="tx2"/>
                </a:solidFill>
              </a:rPr>
              <a:t>Зарождение Олимпиады</a:t>
            </a:r>
            <a:endParaRPr lang="ru-RU" sz="3600" dirty="0">
              <a:solidFill>
                <a:schemeClr val="tx2"/>
              </a:solidFill>
            </a:endParaRPr>
          </a:p>
        </p:txBody>
      </p:sp>
      <p:sp>
        <p:nvSpPr>
          <p:cNvPr id="8" name="TextBox 7"/>
          <p:cNvSpPr txBox="1"/>
          <p:nvPr/>
        </p:nvSpPr>
        <p:spPr>
          <a:xfrm>
            <a:off x="5715008" y="928670"/>
            <a:ext cx="3428992" cy="6247864"/>
          </a:xfrm>
          <a:prstGeom prst="rect">
            <a:avLst/>
          </a:prstGeom>
          <a:noFill/>
        </p:spPr>
        <p:txBody>
          <a:bodyPr wrap="square" rtlCol="0">
            <a:spAutoFit/>
          </a:bodyPr>
          <a:lstStyle/>
          <a:p>
            <a:r>
              <a:rPr lang="ru-RU" sz="2000" b="1" i="1" dirty="0" smtClean="0">
                <a:solidFill>
                  <a:srgbClr val="0070C0"/>
                </a:solidFill>
                <a:latin typeface="Times New Roman" pitchFamily="18" charset="0"/>
                <a:cs typeface="Times New Roman" pitchFamily="18" charset="0"/>
              </a:rPr>
              <a:t>Возникновение олимпийских</a:t>
            </a:r>
          </a:p>
          <a:p>
            <a:r>
              <a:rPr lang="ru-RU" sz="2000" b="1" i="1" dirty="0" smtClean="0">
                <a:solidFill>
                  <a:srgbClr val="0070C0"/>
                </a:solidFill>
                <a:latin typeface="Times New Roman" pitchFamily="18" charset="0"/>
                <a:cs typeface="Times New Roman" pitchFamily="18" charset="0"/>
              </a:rPr>
              <a:t>Игр, относится к далекому прошлому. Как принято считать, первые олимпийские игры были проведены в 776 году до нашей эры и были организованы в честь Зевса, божества, в святилище Олимпия, очень почитаемом греками. Это место находилось в западной части полуострова </a:t>
            </a:r>
            <a:r>
              <a:rPr lang="ru-RU" sz="2000" b="1" i="1" dirty="0" err="1" smtClean="0">
                <a:solidFill>
                  <a:srgbClr val="0070C0"/>
                </a:solidFill>
                <a:latin typeface="Times New Roman" pitchFamily="18" charset="0"/>
                <a:cs typeface="Times New Roman" pitchFamily="18" charset="0"/>
              </a:rPr>
              <a:t>Пелопонесс</a:t>
            </a:r>
            <a:r>
              <a:rPr lang="ru-RU" sz="2000" b="1" i="1" dirty="0" smtClean="0">
                <a:solidFill>
                  <a:srgbClr val="0070C0"/>
                </a:solidFill>
                <a:latin typeface="Times New Roman" pitchFamily="18" charset="0"/>
                <a:cs typeface="Times New Roman" pitchFamily="18" charset="0"/>
              </a:rPr>
              <a:t>. Также, до наших дней добралось и имя первого победителя игр. Им стал неизвестный атлет </a:t>
            </a:r>
            <a:r>
              <a:rPr lang="ru-RU" sz="2000" b="1" i="1" dirty="0" err="1" smtClean="0">
                <a:solidFill>
                  <a:srgbClr val="0070C0"/>
                </a:solidFill>
                <a:latin typeface="Times New Roman" pitchFamily="18" charset="0"/>
                <a:cs typeface="Times New Roman" pitchFamily="18" charset="0"/>
              </a:rPr>
              <a:t>Короибос</a:t>
            </a:r>
            <a:r>
              <a:rPr lang="ru-RU" sz="2000" b="1" i="1" dirty="0" smtClean="0">
                <a:solidFill>
                  <a:srgbClr val="0070C0"/>
                </a:solidFill>
                <a:latin typeface="Times New Roman" pitchFamily="18" charset="0"/>
                <a:cs typeface="Times New Roman" pitchFamily="18" charset="0"/>
              </a:rPr>
              <a:t> из города Элиды.</a:t>
            </a:r>
            <a:endParaRPr lang="ru-RU" sz="2000" b="1" i="1" dirty="0">
              <a:solidFill>
                <a:srgbClr val="0070C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1" y="-25"/>
            <a:ext cx="9358312" cy="7018735"/>
          </a:xfrm>
          <a:prstGeom prst="rect">
            <a:avLst/>
          </a:prstGeom>
          <a:noFill/>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14480" y="2000240"/>
            <a:ext cx="3512738" cy="3672408"/>
          </a:xfrm>
          <a:prstGeom prst="rect">
            <a:avLst/>
          </a:prstGeom>
        </p:spPr>
      </p:pic>
      <p:sp>
        <p:nvSpPr>
          <p:cNvPr id="7" name="TextBox 6"/>
          <p:cNvSpPr txBox="1"/>
          <p:nvPr/>
        </p:nvSpPr>
        <p:spPr>
          <a:xfrm>
            <a:off x="2357422" y="357166"/>
            <a:ext cx="3231782" cy="830997"/>
          </a:xfrm>
          <a:prstGeom prst="rect">
            <a:avLst/>
          </a:prstGeom>
          <a:noFill/>
        </p:spPr>
        <p:txBody>
          <a:bodyPr wrap="none" rtlCol="0">
            <a:spAutoFit/>
          </a:bodyPr>
          <a:lstStyle/>
          <a:p>
            <a:r>
              <a:rPr lang="ru-RU" sz="4800" dirty="0" smtClean="0">
                <a:solidFill>
                  <a:schemeClr val="tx2"/>
                </a:solidFill>
              </a:rPr>
              <a:t>Олимпиада</a:t>
            </a:r>
            <a:endParaRPr lang="ru-RU" sz="4800" dirty="0">
              <a:solidFill>
                <a:schemeClr val="tx2"/>
              </a:solidFill>
            </a:endParaRPr>
          </a:p>
        </p:txBody>
      </p:sp>
      <p:sp>
        <p:nvSpPr>
          <p:cNvPr id="9" name="TextBox 8"/>
          <p:cNvSpPr txBox="1"/>
          <p:nvPr/>
        </p:nvSpPr>
        <p:spPr>
          <a:xfrm>
            <a:off x="5500694" y="1357298"/>
            <a:ext cx="3643306" cy="4093428"/>
          </a:xfrm>
          <a:prstGeom prst="rect">
            <a:avLst/>
          </a:prstGeom>
          <a:noFill/>
        </p:spPr>
        <p:txBody>
          <a:bodyPr wrap="square" rtlCol="0">
            <a:spAutoFit/>
          </a:bodyPr>
          <a:lstStyle/>
          <a:p>
            <a:r>
              <a:rPr lang="ru-RU" sz="2000" b="1" i="1" dirty="0" smtClean="0">
                <a:solidFill>
                  <a:srgbClr val="0070C0"/>
                </a:solidFill>
                <a:latin typeface="Times New Roman" pitchFamily="18" charset="0"/>
                <a:cs typeface="Times New Roman" pitchFamily="18" charset="0"/>
              </a:rPr>
              <a:t>К участию в Олимпийских играх </a:t>
            </a:r>
          </a:p>
          <a:p>
            <a:r>
              <a:rPr lang="ru-RU" sz="2000" b="1" i="1" dirty="0" smtClean="0">
                <a:solidFill>
                  <a:srgbClr val="0070C0"/>
                </a:solidFill>
                <a:latin typeface="Times New Roman" pitchFamily="18" charset="0"/>
                <a:cs typeface="Times New Roman" pitchFamily="18" charset="0"/>
              </a:rPr>
              <a:t>допускались только мужчины и только свободные греческие граждане. Женщинам и рабам вход был воспрещен.На время состязаний прекращались все войны, объявлялось священное перемирие.</a:t>
            </a:r>
          </a:p>
          <a:p>
            <a:r>
              <a:rPr lang="ru-RU" sz="2000" b="1" i="1" dirty="0" smtClean="0">
                <a:solidFill>
                  <a:srgbClr val="0070C0"/>
                </a:solidFill>
                <a:latin typeface="Times New Roman" pitchFamily="18" charset="0"/>
                <a:cs typeface="Times New Roman" pitchFamily="18" charset="0"/>
              </a:rPr>
              <a:t>Перед состязаниями участники давали клятву, что будут соревноваться честно и справедливо.</a:t>
            </a:r>
            <a:endParaRPr lang="ru-RU" sz="2000" b="1" i="1" dirty="0">
              <a:solidFill>
                <a:srgbClr val="0070C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1" y="-25"/>
            <a:ext cx="9358312" cy="7018735"/>
          </a:xfrm>
          <a:prstGeom prst="rect">
            <a:avLst/>
          </a:prstGeom>
          <a:noFill/>
        </p:spPr>
      </p:pic>
      <p:pic>
        <p:nvPicPr>
          <p:cNvPr id="3074" name="Picture 2" descr="C:\Users\Admin\Desktop\ee8c0358252cddcba72fd3da53b5029c.jpg"/>
          <p:cNvPicPr>
            <a:picLocks noChangeAspect="1" noChangeArrowheads="1"/>
          </p:cNvPicPr>
          <p:nvPr/>
        </p:nvPicPr>
        <p:blipFill>
          <a:blip r:embed="rId4"/>
          <a:srcRect/>
          <a:stretch>
            <a:fillRect/>
          </a:stretch>
        </p:blipFill>
        <p:spPr bwMode="auto">
          <a:xfrm>
            <a:off x="1785918" y="2809864"/>
            <a:ext cx="6269420" cy="4048136"/>
          </a:xfrm>
          <a:prstGeom prst="rect">
            <a:avLst/>
          </a:prstGeom>
          <a:noFill/>
        </p:spPr>
      </p:pic>
      <p:sp>
        <p:nvSpPr>
          <p:cNvPr id="7" name="TextBox 6"/>
          <p:cNvSpPr txBox="1"/>
          <p:nvPr/>
        </p:nvSpPr>
        <p:spPr>
          <a:xfrm>
            <a:off x="1500166" y="285728"/>
            <a:ext cx="7000924" cy="2554545"/>
          </a:xfrm>
          <a:prstGeom prst="rect">
            <a:avLst/>
          </a:prstGeom>
          <a:noFill/>
        </p:spPr>
        <p:txBody>
          <a:bodyPr wrap="square" rtlCol="0">
            <a:spAutoFit/>
          </a:bodyPr>
          <a:lstStyle/>
          <a:p>
            <a:r>
              <a:rPr lang="ru-RU" sz="2000" b="1" i="1" dirty="0" smtClean="0">
                <a:solidFill>
                  <a:srgbClr val="0070C0"/>
                </a:solidFill>
                <a:latin typeface="Times New Roman" pitchFamily="18" charset="0"/>
                <a:cs typeface="Times New Roman" pitchFamily="18" charset="0"/>
              </a:rPr>
              <a:t>Поглядеть на соревнования в Олимпию отовсюду прибывал  народ: кто добирался пешком, кто — верхом, а некоторые даже плыли кораблями за тридевять земель, лишь бы хоть одним глазком взглянуть на величественных греческих атлетов. Вокруг города вырастали целые палаточные поселения. Чтобы понаблюдать за спортсменами, зрители полностью заполняли склоны холмов вокруг долины реки </a:t>
            </a:r>
            <a:r>
              <a:rPr lang="ru-RU" sz="2000" b="1" i="1" dirty="0" err="1" smtClean="0">
                <a:solidFill>
                  <a:srgbClr val="0070C0"/>
                </a:solidFill>
                <a:latin typeface="Times New Roman" pitchFamily="18" charset="0"/>
                <a:cs typeface="Times New Roman" pitchFamily="18" charset="0"/>
              </a:rPr>
              <a:t>Алфей</a:t>
            </a:r>
            <a:r>
              <a:rPr lang="ru-RU" sz="2000" b="1" i="1" dirty="0" smtClean="0">
                <a:solidFill>
                  <a:srgbClr val="0070C0"/>
                </a:solidFill>
                <a:latin typeface="Times New Roman" pitchFamily="18" charset="0"/>
                <a:cs typeface="Times New Roman" pitchFamily="18" charset="0"/>
              </a:rPr>
              <a:t>.</a:t>
            </a:r>
            <a:endParaRPr lang="ru-RU" sz="2000" b="1" i="1" dirty="0">
              <a:solidFill>
                <a:srgbClr val="0070C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0"/>
            <a:ext cx="9358312" cy="7018735"/>
          </a:xfrm>
          <a:prstGeom prst="rect">
            <a:avLst/>
          </a:prstGeom>
          <a:noFill/>
        </p:spPr>
      </p:pic>
      <p:pic>
        <p:nvPicPr>
          <p:cNvPr id="4098" name="Picture 2" descr="C:\Users\Admin\Desktop\0e5d6e3413682e60652d15bc790897ca.jpg"/>
          <p:cNvPicPr>
            <a:picLocks noChangeAspect="1" noChangeArrowheads="1"/>
          </p:cNvPicPr>
          <p:nvPr/>
        </p:nvPicPr>
        <p:blipFill>
          <a:blip r:embed="rId4"/>
          <a:srcRect/>
          <a:stretch>
            <a:fillRect/>
          </a:stretch>
        </p:blipFill>
        <p:spPr bwMode="auto">
          <a:xfrm>
            <a:off x="1142976" y="2924162"/>
            <a:ext cx="6540823" cy="3933838"/>
          </a:xfrm>
          <a:prstGeom prst="rect">
            <a:avLst/>
          </a:prstGeom>
          <a:noFill/>
        </p:spPr>
      </p:pic>
      <p:sp>
        <p:nvSpPr>
          <p:cNvPr id="8" name="TextBox 7"/>
          <p:cNvSpPr txBox="1"/>
          <p:nvPr/>
        </p:nvSpPr>
        <p:spPr>
          <a:xfrm>
            <a:off x="928662" y="357166"/>
            <a:ext cx="7500990" cy="2246769"/>
          </a:xfrm>
          <a:prstGeom prst="rect">
            <a:avLst/>
          </a:prstGeom>
          <a:noFill/>
        </p:spPr>
        <p:txBody>
          <a:bodyPr wrap="square" rtlCol="0">
            <a:spAutoFit/>
          </a:bodyPr>
          <a:lstStyle/>
          <a:p>
            <a:r>
              <a:rPr lang="ru-RU" sz="2000" b="1" i="1" dirty="0" smtClean="0">
                <a:solidFill>
                  <a:srgbClr val="0070C0"/>
                </a:solidFill>
                <a:latin typeface="Times New Roman" pitchFamily="18" charset="0"/>
                <a:cs typeface="Times New Roman" pitchFamily="18" charset="0"/>
              </a:rPr>
              <a:t>После торжественной победы и церемонии награждения (вручения венка из священной маслины и пальмовой ветки) </a:t>
            </a:r>
            <a:r>
              <a:rPr lang="ru-RU" sz="2000" b="1" i="1" dirty="0" err="1" smtClean="0">
                <a:solidFill>
                  <a:srgbClr val="0070C0"/>
                </a:solidFill>
                <a:latin typeface="Times New Roman" pitchFamily="18" charset="0"/>
                <a:cs typeface="Times New Roman" pitchFamily="18" charset="0"/>
              </a:rPr>
              <a:t>олимпионик</a:t>
            </a:r>
            <a:r>
              <a:rPr lang="ru-RU" sz="2000" b="1" i="1" dirty="0" smtClean="0">
                <a:solidFill>
                  <a:srgbClr val="0070C0"/>
                </a:solidFill>
                <a:latin typeface="Times New Roman" pitchFamily="18" charset="0"/>
                <a:cs typeface="Times New Roman" pitchFamily="18" charset="0"/>
              </a:rPr>
              <a:t> жил в почете. В его честь устраивали праздники, пели гимны, делали статуи, в Афинах победителя освобождали от налогов и обременительных общественных обязанностей. А еще победителю всегда оставляли лучшее место в театре. Кое-где особыми привилегиями пользовались даже дети олимпийца</a:t>
            </a:r>
            <a:r>
              <a:rPr lang="ru-RU" b="1" dirty="0" smtClean="0">
                <a:solidFill>
                  <a:srgbClr val="0070C0"/>
                </a:solidFill>
              </a:rPr>
              <a:t>.</a:t>
            </a:r>
            <a:endParaRPr lang="ru-RU"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0"/>
            <a:ext cx="9358312" cy="7018735"/>
          </a:xfrm>
          <a:prstGeom prst="rect">
            <a:avLst/>
          </a:prstGeom>
          <a:noFill/>
        </p:spPr>
      </p:pic>
      <p:sp>
        <p:nvSpPr>
          <p:cNvPr id="6" name="TextBox 5"/>
          <p:cNvSpPr txBox="1"/>
          <p:nvPr/>
        </p:nvSpPr>
        <p:spPr>
          <a:xfrm>
            <a:off x="1571572" y="357166"/>
            <a:ext cx="7572428" cy="2554545"/>
          </a:xfrm>
          <a:prstGeom prst="rect">
            <a:avLst/>
          </a:prstGeom>
          <a:noFill/>
        </p:spPr>
        <p:txBody>
          <a:bodyPr wrap="square" rtlCol="0">
            <a:spAutoFit/>
          </a:bodyPr>
          <a:lstStyle/>
          <a:p>
            <a:pPr fontAlgn="base"/>
            <a:r>
              <a:rPr lang="ru-RU" sz="2000" b="1" i="1" dirty="0" smtClean="0">
                <a:solidFill>
                  <a:schemeClr val="tx2"/>
                </a:solidFill>
                <a:latin typeface="Times New Roman" pitchFamily="18" charset="0"/>
                <a:cs typeface="Times New Roman" pitchFamily="18" charset="0"/>
              </a:rPr>
              <a:t>Отважные эллины соревновались в беге, кулачном бое (победителем которого однажды стал Пифагор), прыжках, метании копья и так далее. Однако наиболее опасными были гонки колесниц. Ты не поверишь, </a:t>
            </a:r>
            <a:r>
              <a:rPr lang="ru-RU" sz="2000" b="1" i="1" dirty="0" err="1" smtClean="0">
                <a:solidFill>
                  <a:schemeClr val="tx2"/>
                </a:solidFill>
                <a:latin typeface="Times New Roman" pitchFamily="18" charset="0"/>
                <a:cs typeface="Times New Roman" pitchFamily="18" charset="0"/>
              </a:rPr>
              <a:t>нопобедителем</a:t>
            </a:r>
            <a:r>
              <a:rPr lang="ru-RU" sz="2000" b="1" i="1" dirty="0" smtClean="0">
                <a:solidFill>
                  <a:schemeClr val="tx2"/>
                </a:solidFill>
                <a:latin typeface="Times New Roman" pitchFamily="18" charset="0"/>
                <a:cs typeface="Times New Roman" pitchFamily="18" charset="0"/>
              </a:rPr>
              <a:t> конных соревнований считали владельца лошадей, а не бедного извозчика, который рисковал жизнью ради выигрыша.</a:t>
            </a:r>
          </a:p>
          <a:p>
            <a:r>
              <a:rPr lang="ru-RU" sz="2000" dirty="0" smtClean="0"/>
              <a:t/>
            </a:r>
            <a:br>
              <a:rPr lang="ru-RU" sz="2000" dirty="0" smtClean="0"/>
            </a:br>
            <a:endParaRPr lang="ru-RU" sz="2000" dirty="0"/>
          </a:p>
        </p:txBody>
      </p:sp>
      <p:pic>
        <p:nvPicPr>
          <p:cNvPr id="5123" name="Picture 3" descr="C:\Users\Admin\Desktop\d157718e4e4d757b2a1dd65830677113.jpg"/>
          <p:cNvPicPr>
            <a:picLocks noChangeAspect="1" noChangeArrowheads="1"/>
          </p:cNvPicPr>
          <p:nvPr/>
        </p:nvPicPr>
        <p:blipFill>
          <a:blip r:embed="rId4"/>
          <a:srcRect/>
          <a:stretch>
            <a:fillRect/>
          </a:stretch>
        </p:blipFill>
        <p:spPr bwMode="auto">
          <a:xfrm>
            <a:off x="1571604" y="2434796"/>
            <a:ext cx="7358114" cy="44232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0"/>
            <a:ext cx="9358312" cy="7018735"/>
          </a:xfrm>
          <a:prstGeom prst="rect">
            <a:avLst/>
          </a:prstGeom>
          <a:noFill/>
        </p:spPr>
      </p:pic>
      <p:sp>
        <p:nvSpPr>
          <p:cNvPr id="6" name="TextBox 5"/>
          <p:cNvSpPr txBox="1"/>
          <p:nvPr/>
        </p:nvSpPr>
        <p:spPr>
          <a:xfrm>
            <a:off x="1428728" y="428604"/>
            <a:ext cx="7715272" cy="1569660"/>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Археологические раскопки свидетельствуют, что в Олимпии специально для соревнований были возведены 5 стадионов прямоугольной или подковообразной формы с трибунами для болельщиков</a:t>
            </a:r>
            <a:r>
              <a:rPr lang="ru-RU" b="1" dirty="0" smtClean="0">
                <a:solidFill>
                  <a:srgbClr val="0070C0"/>
                </a:solidFill>
              </a:rPr>
              <a:t>.</a:t>
            </a:r>
            <a:endParaRPr lang="ru-RU" b="1" dirty="0">
              <a:solidFill>
                <a:srgbClr val="0070C0"/>
              </a:solidFill>
            </a:endParaRPr>
          </a:p>
        </p:txBody>
      </p:sp>
      <p:pic>
        <p:nvPicPr>
          <p:cNvPr id="6146" name="Picture 2" descr="C:\Users\Admin\Desktop\5ee134d0237117a6f5ccbdbe2909a67c.jpg"/>
          <p:cNvPicPr>
            <a:picLocks noChangeAspect="1" noChangeArrowheads="1"/>
          </p:cNvPicPr>
          <p:nvPr/>
        </p:nvPicPr>
        <p:blipFill>
          <a:blip r:embed="rId4"/>
          <a:srcRect/>
          <a:stretch>
            <a:fillRect/>
          </a:stretch>
        </p:blipFill>
        <p:spPr bwMode="auto">
          <a:xfrm>
            <a:off x="1428728" y="2278989"/>
            <a:ext cx="7358082" cy="457901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0" y="0"/>
            <a:ext cx="9358312" cy="7018735"/>
          </a:xfrm>
          <a:prstGeom prst="rect">
            <a:avLst/>
          </a:prstGeom>
          <a:noFill/>
        </p:spPr>
      </p:pic>
      <p:sp>
        <p:nvSpPr>
          <p:cNvPr id="6" name="TextBox 5"/>
          <p:cNvSpPr txBox="1"/>
          <p:nvPr/>
        </p:nvSpPr>
        <p:spPr>
          <a:xfrm>
            <a:off x="1928794" y="357166"/>
            <a:ext cx="6429420" cy="1323439"/>
          </a:xfrm>
          <a:prstGeom prst="rect">
            <a:avLst/>
          </a:prstGeom>
          <a:noFill/>
        </p:spPr>
        <p:txBody>
          <a:bodyPr wrap="square" rtlCol="0">
            <a:spAutoFit/>
          </a:bodyPr>
          <a:lstStyle/>
          <a:p>
            <a:pPr algn="ctr"/>
            <a:r>
              <a:rPr lang="ru-RU" sz="2000" b="1" i="1" dirty="0" smtClean="0">
                <a:solidFill>
                  <a:srgbClr val="0070C0"/>
                </a:solidFill>
                <a:latin typeface="Candara" panose="020E0502030303020204" pitchFamily="34" charset="0"/>
                <a:cs typeface="Times New Roman" pitchFamily="18" charset="0"/>
              </a:rPr>
              <a:t>Прекратились</a:t>
            </a:r>
            <a:r>
              <a:rPr lang="en-US" sz="2000" b="1" i="1" dirty="0" smtClean="0">
                <a:solidFill>
                  <a:srgbClr val="0070C0"/>
                </a:solidFill>
                <a:latin typeface="Candara" panose="020E0502030303020204" pitchFamily="34" charset="0"/>
                <a:cs typeface="Times New Roman" pitchFamily="18" charset="0"/>
              </a:rPr>
              <a:t> </a:t>
            </a:r>
            <a:r>
              <a:rPr lang="ru-RU" sz="2000" b="1" i="1" dirty="0" smtClean="0">
                <a:solidFill>
                  <a:srgbClr val="0070C0"/>
                </a:solidFill>
                <a:latin typeface="Candara" panose="020E0502030303020204" pitchFamily="34" charset="0"/>
                <a:cs typeface="Times New Roman" pitchFamily="18" charset="0"/>
              </a:rPr>
              <a:t>ОЛИМПИЙСКИЕ ИГРЫ в 394 г. н.э. </a:t>
            </a:r>
            <a:br>
              <a:rPr lang="ru-RU" sz="2000" b="1" i="1" dirty="0" smtClean="0">
                <a:solidFill>
                  <a:srgbClr val="0070C0"/>
                </a:solidFill>
                <a:latin typeface="Candara" panose="020E0502030303020204" pitchFamily="34" charset="0"/>
                <a:cs typeface="Times New Roman" pitchFamily="18" charset="0"/>
              </a:rPr>
            </a:br>
            <a:r>
              <a:rPr lang="ru-RU" sz="2000" b="1" i="1" dirty="0" smtClean="0">
                <a:solidFill>
                  <a:srgbClr val="0070C0"/>
                </a:solidFill>
                <a:latin typeface="Candara" panose="020E0502030303020204" pitchFamily="34" charset="0"/>
                <a:cs typeface="Times New Roman" pitchFamily="18" charset="0"/>
              </a:rPr>
              <a:t>(император Феодосий I запретил Олимпийские игры как языческий культ). </a:t>
            </a:r>
            <a:r>
              <a:rPr lang="ru-RU" sz="2000" b="1" i="1" dirty="0" smtClean="0">
                <a:solidFill>
                  <a:srgbClr val="0070C0"/>
                </a:solidFill>
                <a:latin typeface="Candara" panose="020E0502030303020204" pitchFamily="34" charset="0"/>
              </a:rPr>
              <a:t>Сооружения и храмы  Олимпии были разрушены</a:t>
            </a:r>
            <a:endParaRPr lang="ru-RU" sz="2000" b="1" i="1" dirty="0">
              <a:solidFill>
                <a:srgbClr val="0070C0"/>
              </a:solidFill>
              <a:latin typeface="Candara" panose="020E0502030303020204" pitchFamily="34" charset="0"/>
            </a:endParaRPr>
          </a:p>
        </p:txBody>
      </p:sp>
      <p:pic>
        <p:nvPicPr>
          <p:cNvPr id="7" name="Picture 4" descr="2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72066" y="2393950"/>
            <a:ext cx="3598862"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1500166" y="2143116"/>
            <a:ext cx="3286148" cy="3545586"/>
          </a:xfrm>
          <a:prstGeom prst="rect">
            <a:avLst/>
          </a:prstGeom>
          <a:noFill/>
        </p:spPr>
        <p:txBody>
          <a:bodyPr wrap="square" rtlCol="0">
            <a:spAutoFit/>
          </a:bodyPr>
          <a:lstStyle/>
          <a:p>
            <a:pPr>
              <a:lnSpc>
                <a:spcPct val="80000"/>
              </a:lnSpc>
            </a:pPr>
            <a:r>
              <a:rPr lang="ru-RU" sz="2000" b="1" i="1" dirty="0" smtClean="0">
                <a:solidFill>
                  <a:srgbClr val="C00000"/>
                </a:solidFill>
                <a:latin typeface="Candara" panose="020E0502030303020204" pitchFamily="34" charset="0"/>
                <a:cs typeface="Times New Roman" pitchFamily="18" charset="0"/>
              </a:rPr>
              <a:t>Пьер де Кубертен (</a:t>
            </a:r>
            <a:r>
              <a:rPr lang="ru-RU" sz="2000" b="1" i="1" dirty="0" smtClean="0">
                <a:solidFill>
                  <a:srgbClr val="C00000"/>
                </a:solidFill>
                <a:latin typeface="Candara" panose="020E0502030303020204" pitchFamily="34" charset="0"/>
              </a:rPr>
              <a:t>французский историк, литератор, педагог)</a:t>
            </a:r>
            <a:r>
              <a:rPr lang="ru-RU" sz="2000" b="1" i="1" dirty="0" smtClean="0">
                <a:solidFill>
                  <a:srgbClr val="002060"/>
                </a:solidFill>
                <a:latin typeface="Candara" panose="020E0502030303020204" pitchFamily="34" charset="0"/>
              </a:rPr>
              <a:t>-</a:t>
            </a:r>
          </a:p>
          <a:p>
            <a:pPr>
              <a:lnSpc>
                <a:spcPct val="80000"/>
              </a:lnSpc>
            </a:pPr>
            <a:r>
              <a:rPr lang="ru-RU" sz="2000" b="1" i="1" dirty="0" smtClean="0">
                <a:solidFill>
                  <a:srgbClr val="002060"/>
                </a:solidFill>
                <a:latin typeface="Candara" panose="020E0502030303020204" pitchFamily="34" charset="0"/>
                <a:cs typeface="Times New Roman" pitchFamily="18" charset="0"/>
              </a:rPr>
              <a:t>возродил идею древних                    соревнований и организовал </a:t>
            </a:r>
          </a:p>
          <a:p>
            <a:pPr>
              <a:lnSpc>
                <a:spcPct val="80000"/>
              </a:lnSpc>
            </a:pPr>
            <a:r>
              <a:rPr lang="ru-RU" sz="2000" b="1" i="1" dirty="0" smtClean="0">
                <a:solidFill>
                  <a:srgbClr val="C00000"/>
                </a:solidFill>
                <a:latin typeface="Candara" panose="020E0502030303020204" pitchFamily="34" charset="0"/>
                <a:cs typeface="Times New Roman" pitchFamily="18" charset="0"/>
              </a:rPr>
              <a:t>Первые современные Олимпийские игры в 1896году в Афинах. </a:t>
            </a:r>
          </a:p>
          <a:p>
            <a:pPr>
              <a:lnSpc>
                <a:spcPct val="80000"/>
              </a:lnSpc>
            </a:pPr>
            <a:r>
              <a:rPr lang="ru-RU" sz="2000" b="1" i="1" dirty="0" smtClean="0">
                <a:solidFill>
                  <a:srgbClr val="002060"/>
                </a:solidFill>
                <a:latin typeface="Candara" panose="020E0502030303020204" pitchFamily="34" charset="0"/>
              </a:rPr>
              <a:t>29 лет он был бессменным президентом международного олимпийского комитета (МОК)</a:t>
            </a:r>
            <a:endParaRPr lang="ru-RU" sz="2000" b="1" i="1" dirty="0">
              <a:solidFill>
                <a:srgbClr val="002060"/>
              </a:solidFill>
              <a:latin typeface="Candara" panose="020E0502030303020204" pitchFamily="34" charset="0"/>
            </a:endParaRPr>
          </a:p>
        </p:txBody>
      </p:sp>
      <p:sp>
        <p:nvSpPr>
          <p:cNvPr id="10" name="TextBox 9"/>
          <p:cNvSpPr txBox="1"/>
          <p:nvPr/>
        </p:nvSpPr>
        <p:spPr>
          <a:xfrm>
            <a:off x="1643042" y="1571612"/>
            <a:ext cx="6572296" cy="523220"/>
          </a:xfrm>
          <a:prstGeom prst="rect">
            <a:avLst/>
          </a:prstGeom>
          <a:noFill/>
        </p:spPr>
        <p:txBody>
          <a:bodyPr wrap="square" rtlCol="0">
            <a:spAutoFit/>
          </a:bodyPr>
          <a:lstStyle/>
          <a:p>
            <a:r>
              <a:rPr lang="ru-RU" sz="2800" dirty="0" smtClean="0">
                <a:solidFill>
                  <a:schemeClr val="tx2"/>
                </a:solidFill>
              </a:rPr>
              <a:t>            Возрождение Олимпийских  игр</a:t>
            </a:r>
            <a:endParaRPr lang="ru-RU" sz="2800"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Admin\Desktop\Шаблоны слайдов спортивные\56289231.png"/>
          <p:cNvPicPr>
            <a:picLocks noChangeAspect="1" noChangeArrowheads="1"/>
          </p:cNvPicPr>
          <p:nvPr/>
        </p:nvPicPr>
        <p:blipFill>
          <a:blip r:embed="rId2"/>
          <a:srcRect/>
          <a:stretch>
            <a:fillRect/>
          </a:stretch>
        </p:blipFill>
        <p:spPr bwMode="auto">
          <a:xfrm>
            <a:off x="0" y="-9445"/>
            <a:ext cx="9144000" cy="6876892"/>
          </a:xfrm>
          <a:prstGeom prst="rect">
            <a:avLst/>
          </a:prstGeom>
          <a:noFill/>
        </p:spPr>
      </p:pic>
      <p:pic>
        <p:nvPicPr>
          <p:cNvPr id="2050" name="Picture 2" descr="C:\Users\Admin\Desktop\Шаблоны слайдов спортивные\16200890.jpg"/>
          <p:cNvPicPr>
            <a:picLocks noChangeAspect="1" noChangeArrowheads="1"/>
          </p:cNvPicPr>
          <p:nvPr/>
        </p:nvPicPr>
        <p:blipFill>
          <a:blip r:embed="rId3"/>
          <a:srcRect/>
          <a:stretch>
            <a:fillRect/>
          </a:stretch>
        </p:blipFill>
        <p:spPr bwMode="auto">
          <a:xfrm>
            <a:off x="-214312" y="0"/>
            <a:ext cx="9358312" cy="7018735"/>
          </a:xfrm>
          <a:prstGeom prst="rect">
            <a:avLst/>
          </a:prstGeom>
          <a:noFill/>
        </p:spPr>
      </p:pic>
      <p:pic>
        <p:nvPicPr>
          <p:cNvPr id="6" name="Picture 7" descr="Olymp_0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43042" y="1285860"/>
            <a:ext cx="6048672" cy="3423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1643042" y="214290"/>
            <a:ext cx="6643734" cy="707886"/>
          </a:xfrm>
          <a:prstGeom prst="rect">
            <a:avLst/>
          </a:prstGeom>
          <a:noFill/>
        </p:spPr>
        <p:txBody>
          <a:bodyPr wrap="square" rtlCol="0">
            <a:spAutoFit/>
          </a:bodyPr>
          <a:lstStyle/>
          <a:p>
            <a:r>
              <a:rPr lang="ru-RU" sz="4000" b="1" dirty="0" smtClean="0">
                <a:solidFill>
                  <a:srgbClr val="0070C0"/>
                </a:solidFill>
                <a:latin typeface="Times New Roman" pitchFamily="18" charset="0"/>
                <a:cs typeface="Times New Roman" pitchFamily="18" charset="0"/>
              </a:rPr>
              <a:t>Олимпийская символика</a:t>
            </a:r>
            <a:endParaRPr lang="ru-RU" sz="4000" b="1" dirty="0">
              <a:solidFill>
                <a:srgbClr val="0070C0"/>
              </a:solidFill>
              <a:latin typeface="Times New Roman" pitchFamily="18" charset="0"/>
              <a:cs typeface="Times New Roman" pitchFamily="18" charset="0"/>
            </a:endParaRPr>
          </a:p>
        </p:txBody>
      </p:sp>
      <p:sp>
        <p:nvSpPr>
          <p:cNvPr id="8" name="TextBox 7"/>
          <p:cNvSpPr txBox="1"/>
          <p:nvPr/>
        </p:nvSpPr>
        <p:spPr>
          <a:xfrm>
            <a:off x="1571604" y="5143512"/>
            <a:ext cx="7215238" cy="1569660"/>
          </a:xfrm>
          <a:prstGeom prst="rect">
            <a:avLst/>
          </a:prstGeom>
          <a:noFill/>
        </p:spPr>
        <p:txBody>
          <a:bodyPr wrap="square" rtlCol="0">
            <a:spAutoFit/>
          </a:bodyPr>
          <a:lstStyle/>
          <a:p>
            <a:pPr marL="45720" indent="0">
              <a:buNone/>
            </a:pPr>
            <a:r>
              <a:rPr lang="ru-RU" sz="2400" b="1" i="1" dirty="0" smtClean="0">
                <a:solidFill>
                  <a:srgbClr val="0070C0"/>
                </a:solidFill>
                <a:latin typeface="Times New Roman" pitchFamily="18" charset="0"/>
                <a:cs typeface="Times New Roman" pitchFamily="18" charset="0"/>
              </a:rPr>
              <a:t>Олимпийское движение имеет свои эмблему и флаг, утвержденные МОК по предложению Кубертена в 1913. </a:t>
            </a:r>
          </a:p>
          <a:p>
            <a:pPr marL="45720" indent="0">
              <a:buNone/>
            </a:pPr>
            <a:r>
              <a:rPr lang="ru-RU" sz="2400" b="1" i="1" dirty="0" smtClean="0">
                <a:solidFill>
                  <a:srgbClr val="0070C0"/>
                </a:solidFill>
                <a:latin typeface="Times New Roman" pitchFamily="18" charset="0"/>
                <a:cs typeface="Times New Roman" pitchFamily="18" charset="0"/>
              </a:rPr>
              <a:t>Эмблема — олимпийские кольца.</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610</Words>
  <PresentationFormat>Экран (4:3)</PresentationFormat>
  <Paragraphs>48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16</cp:revision>
  <dcterms:created xsi:type="dcterms:W3CDTF">2016-12-07T06:32:47Z</dcterms:created>
  <dcterms:modified xsi:type="dcterms:W3CDTF">2016-12-07T08:46:37Z</dcterms:modified>
</cp:coreProperties>
</file>